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6" r:id="rId8"/>
    <p:sldId id="262" r:id="rId9"/>
    <p:sldId id="263" r:id="rId10"/>
    <p:sldId id="267" r:id="rId11"/>
    <p:sldId id="265" r:id="rId12"/>
    <p:sldId id="264"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18" autoAdjust="0"/>
    <p:restoredTop sz="94660"/>
  </p:normalViewPr>
  <p:slideViewPr>
    <p:cSldViewPr>
      <p:cViewPr varScale="1">
        <p:scale>
          <a:sx n="88" d="100"/>
          <a:sy n="88" d="100"/>
        </p:scale>
        <p:origin x="-120" y="-3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D57467F-4959-467D-AC76-B74F2219774A}" type="datetimeFigureOut">
              <a:rPr lang="ru-RU" smtClean="0"/>
              <a:t>06.11.2017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178542F-6C8E-4C10-842A-CB999BBBEA98}" type="slidenum">
              <a:rPr lang="ru-RU" smtClean="0"/>
              <a:t>‹#›</a:t>
            </a:fld>
            <a:endParaRPr lang="ru-RU"/>
          </a:p>
        </p:txBody>
      </p:sp>
    </p:spTree>
    <p:extLst>
      <p:ext uri="{BB962C8B-B14F-4D97-AF65-F5344CB8AC3E}">
        <p14:creationId xmlns:p14="http://schemas.microsoft.com/office/powerpoint/2010/main" val="733000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57467F-4959-467D-AC76-B74F2219774A}" type="datetimeFigureOut">
              <a:rPr lang="ru-RU" smtClean="0"/>
              <a:t>06.11.2017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178542F-6C8E-4C10-842A-CB999BBBEA98}" type="slidenum">
              <a:rPr lang="ru-RU" smtClean="0"/>
              <a:t>‹#›</a:t>
            </a:fld>
            <a:endParaRPr lang="ru-RU"/>
          </a:p>
        </p:txBody>
      </p:sp>
    </p:spTree>
    <p:extLst>
      <p:ext uri="{BB962C8B-B14F-4D97-AF65-F5344CB8AC3E}">
        <p14:creationId xmlns:p14="http://schemas.microsoft.com/office/powerpoint/2010/main" val="1941447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D57467F-4959-467D-AC76-B74F2219774A}" type="datetimeFigureOut">
              <a:rPr lang="ru-RU" smtClean="0"/>
              <a:t>06.11.2017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178542F-6C8E-4C10-842A-CB999BBBEA98}" type="slidenum">
              <a:rPr lang="ru-RU" smtClean="0"/>
              <a:t>‹#›</a:t>
            </a:fld>
            <a:endParaRPr lang="ru-RU"/>
          </a:p>
        </p:txBody>
      </p:sp>
    </p:spTree>
    <p:extLst>
      <p:ext uri="{BB962C8B-B14F-4D97-AF65-F5344CB8AC3E}">
        <p14:creationId xmlns:p14="http://schemas.microsoft.com/office/powerpoint/2010/main" val="2526912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D57467F-4959-467D-AC76-B74F2219774A}" type="datetimeFigureOut">
              <a:rPr lang="ru-RU" smtClean="0"/>
              <a:t>06.11.2017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178542F-6C8E-4C10-842A-CB999BBBEA98}" type="slidenum">
              <a:rPr lang="ru-RU" smtClean="0"/>
              <a:t>‹#›</a:t>
            </a:fld>
            <a:endParaRPr lang="ru-RU"/>
          </a:p>
        </p:txBody>
      </p:sp>
    </p:spTree>
    <p:extLst>
      <p:ext uri="{BB962C8B-B14F-4D97-AF65-F5344CB8AC3E}">
        <p14:creationId xmlns:p14="http://schemas.microsoft.com/office/powerpoint/2010/main" val="281498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D57467F-4959-467D-AC76-B74F2219774A}" type="datetimeFigureOut">
              <a:rPr lang="ru-RU" smtClean="0"/>
              <a:t>06.11.2017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178542F-6C8E-4C10-842A-CB999BBBEA98}" type="slidenum">
              <a:rPr lang="ru-RU" smtClean="0"/>
              <a:t>‹#›</a:t>
            </a:fld>
            <a:endParaRPr lang="ru-RU"/>
          </a:p>
        </p:txBody>
      </p:sp>
    </p:spTree>
    <p:extLst>
      <p:ext uri="{BB962C8B-B14F-4D97-AF65-F5344CB8AC3E}">
        <p14:creationId xmlns:p14="http://schemas.microsoft.com/office/powerpoint/2010/main" val="367429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D57467F-4959-467D-AC76-B74F2219774A}" type="datetimeFigureOut">
              <a:rPr lang="ru-RU" smtClean="0"/>
              <a:t>06.11.2017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178542F-6C8E-4C10-842A-CB999BBBEA98}" type="slidenum">
              <a:rPr lang="ru-RU" smtClean="0"/>
              <a:t>‹#›</a:t>
            </a:fld>
            <a:endParaRPr lang="ru-RU"/>
          </a:p>
        </p:txBody>
      </p:sp>
    </p:spTree>
    <p:extLst>
      <p:ext uri="{BB962C8B-B14F-4D97-AF65-F5344CB8AC3E}">
        <p14:creationId xmlns:p14="http://schemas.microsoft.com/office/powerpoint/2010/main" val="1767835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D57467F-4959-467D-AC76-B74F2219774A}" type="datetimeFigureOut">
              <a:rPr lang="ru-RU" smtClean="0"/>
              <a:t>06.11.2017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178542F-6C8E-4C10-842A-CB999BBBEA98}" type="slidenum">
              <a:rPr lang="ru-RU" smtClean="0"/>
              <a:t>‹#›</a:t>
            </a:fld>
            <a:endParaRPr lang="ru-RU"/>
          </a:p>
        </p:txBody>
      </p:sp>
    </p:spTree>
    <p:extLst>
      <p:ext uri="{BB962C8B-B14F-4D97-AF65-F5344CB8AC3E}">
        <p14:creationId xmlns:p14="http://schemas.microsoft.com/office/powerpoint/2010/main" val="2587000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D57467F-4959-467D-AC76-B74F2219774A}" type="datetimeFigureOut">
              <a:rPr lang="ru-RU" smtClean="0"/>
              <a:t>06.11.2017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178542F-6C8E-4C10-842A-CB999BBBEA98}" type="slidenum">
              <a:rPr lang="ru-RU" smtClean="0"/>
              <a:t>‹#›</a:t>
            </a:fld>
            <a:endParaRPr lang="ru-RU"/>
          </a:p>
        </p:txBody>
      </p:sp>
    </p:spTree>
    <p:extLst>
      <p:ext uri="{BB962C8B-B14F-4D97-AF65-F5344CB8AC3E}">
        <p14:creationId xmlns:p14="http://schemas.microsoft.com/office/powerpoint/2010/main" val="3354650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D57467F-4959-467D-AC76-B74F2219774A}" type="datetimeFigureOut">
              <a:rPr lang="ru-RU" smtClean="0"/>
              <a:t>06.11.2017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178542F-6C8E-4C10-842A-CB999BBBEA98}" type="slidenum">
              <a:rPr lang="ru-RU" smtClean="0"/>
              <a:t>‹#›</a:t>
            </a:fld>
            <a:endParaRPr lang="ru-RU"/>
          </a:p>
        </p:txBody>
      </p:sp>
    </p:spTree>
    <p:extLst>
      <p:ext uri="{BB962C8B-B14F-4D97-AF65-F5344CB8AC3E}">
        <p14:creationId xmlns:p14="http://schemas.microsoft.com/office/powerpoint/2010/main" val="2646346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57467F-4959-467D-AC76-B74F2219774A}" type="datetimeFigureOut">
              <a:rPr lang="ru-RU" smtClean="0"/>
              <a:t>06.11.2017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178542F-6C8E-4C10-842A-CB999BBBEA98}" type="slidenum">
              <a:rPr lang="ru-RU" smtClean="0"/>
              <a:t>‹#›</a:t>
            </a:fld>
            <a:endParaRPr lang="ru-RU"/>
          </a:p>
        </p:txBody>
      </p:sp>
    </p:spTree>
    <p:extLst>
      <p:ext uri="{BB962C8B-B14F-4D97-AF65-F5344CB8AC3E}">
        <p14:creationId xmlns:p14="http://schemas.microsoft.com/office/powerpoint/2010/main" val="3056874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57467F-4959-467D-AC76-B74F2219774A}" type="datetimeFigureOut">
              <a:rPr lang="ru-RU" smtClean="0"/>
              <a:t>06.11.2017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178542F-6C8E-4C10-842A-CB999BBBEA98}" type="slidenum">
              <a:rPr lang="ru-RU" smtClean="0"/>
              <a:t>‹#›</a:t>
            </a:fld>
            <a:endParaRPr lang="ru-RU"/>
          </a:p>
        </p:txBody>
      </p:sp>
    </p:spTree>
    <p:extLst>
      <p:ext uri="{BB962C8B-B14F-4D97-AF65-F5344CB8AC3E}">
        <p14:creationId xmlns:p14="http://schemas.microsoft.com/office/powerpoint/2010/main" val="2988961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57467F-4959-467D-AC76-B74F2219774A}" type="datetimeFigureOut">
              <a:rPr lang="ru-RU" smtClean="0"/>
              <a:t>06.11.2017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78542F-6C8E-4C10-842A-CB999BBBEA98}" type="slidenum">
              <a:rPr lang="ru-RU" smtClean="0"/>
              <a:t>‹#›</a:t>
            </a:fld>
            <a:endParaRPr lang="ru-RU"/>
          </a:p>
        </p:txBody>
      </p:sp>
    </p:spTree>
    <p:extLst>
      <p:ext uri="{BB962C8B-B14F-4D97-AF65-F5344CB8AC3E}">
        <p14:creationId xmlns:p14="http://schemas.microsoft.com/office/powerpoint/2010/main" val="3102358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0"/>
            <a:ext cx="8577864" cy="614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1113351" y="620688"/>
            <a:ext cx="7772400" cy="1470025"/>
          </a:xfrm>
        </p:spPr>
        <p:txBody>
          <a:bodyPr/>
          <a:lstStyle/>
          <a:p>
            <a:r>
              <a:rPr lang="en-US" i="1" dirty="0" smtClean="0">
                <a:solidFill>
                  <a:srgbClr val="FFFF00"/>
                </a:solidFill>
                <a:effectLst/>
                <a:latin typeface="Times New Roman"/>
                <a:ea typeface="Calibri"/>
              </a:rPr>
              <a:t>Copper-nickel type with Au, Ag and </a:t>
            </a:r>
            <a:r>
              <a:rPr lang="en-US" i="1" dirty="0" err="1" smtClean="0">
                <a:solidFill>
                  <a:srgbClr val="FFFF00"/>
                </a:solidFill>
                <a:effectLst/>
                <a:latin typeface="Times New Roman"/>
                <a:ea typeface="Calibri"/>
              </a:rPr>
              <a:t>platinoids</a:t>
            </a:r>
            <a:r>
              <a:rPr lang="en-US" i="1" dirty="0" smtClean="0">
                <a:solidFill>
                  <a:srgbClr val="FFFF00"/>
                </a:solidFill>
                <a:effectLst/>
                <a:latin typeface="Times New Roman"/>
                <a:ea typeface="Calibri"/>
              </a:rPr>
              <a:t> </a:t>
            </a:r>
            <a:r>
              <a:rPr lang="en-US" i="1" dirty="0" err="1" smtClean="0">
                <a:solidFill>
                  <a:srgbClr val="FFFF00"/>
                </a:solidFill>
                <a:effectLst/>
                <a:latin typeface="Times New Roman"/>
                <a:ea typeface="Calibri"/>
              </a:rPr>
              <a:t>deposites</a:t>
            </a:r>
            <a:endParaRPr lang="ru-RU" dirty="0">
              <a:solidFill>
                <a:srgbClr val="FFFF00"/>
              </a:solidFill>
            </a:endParaRPr>
          </a:p>
        </p:txBody>
      </p:sp>
      <p:sp>
        <p:nvSpPr>
          <p:cNvPr id="3" name="Подзаголовок 2"/>
          <p:cNvSpPr>
            <a:spLocks noGrp="1"/>
          </p:cNvSpPr>
          <p:nvPr>
            <p:ph type="subTitle" idx="1"/>
          </p:nvPr>
        </p:nvSpPr>
        <p:spPr/>
        <p:txBody>
          <a:bodyPr/>
          <a:lstStyle/>
          <a:p>
            <a:r>
              <a:rPr lang="en-US" dirty="0" smtClean="0">
                <a:solidFill>
                  <a:schemeClr val="bg1"/>
                </a:solidFill>
              </a:rPr>
              <a:t>Lecture 9 </a:t>
            </a:r>
            <a:endParaRPr lang="ru-RU" dirty="0">
              <a:solidFill>
                <a:schemeClr val="bg1"/>
              </a:solidFill>
            </a:endParaRPr>
          </a:p>
        </p:txBody>
      </p:sp>
    </p:spTree>
    <p:extLst>
      <p:ext uri="{BB962C8B-B14F-4D97-AF65-F5344CB8AC3E}">
        <p14:creationId xmlns:p14="http://schemas.microsoft.com/office/powerpoint/2010/main" val="1892708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9"/>
            <a:ext cx="8363272" cy="4464496"/>
          </a:xfrm>
        </p:spPr>
        <p:txBody>
          <a:bodyPr>
            <a:normAutofit fontScale="77500" lnSpcReduction="20000"/>
          </a:bodyPr>
          <a:lstStyle/>
          <a:p>
            <a:pPr indent="450215" algn="just">
              <a:lnSpc>
                <a:spcPct val="115000"/>
              </a:lnSpc>
              <a:spcAft>
                <a:spcPts val="0"/>
              </a:spcAft>
            </a:pPr>
            <a:r>
              <a:rPr lang="en-US" i="1" dirty="0" smtClean="0">
                <a:effectLst/>
                <a:latin typeface="Times New Roman"/>
                <a:ea typeface="Calibri"/>
                <a:cs typeface="Times New Roman"/>
              </a:rPr>
              <a:t>Copper-nickel type with Au, Ag and </a:t>
            </a:r>
            <a:r>
              <a:rPr lang="en-US" i="1" dirty="0" err="1" smtClean="0">
                <a:effectLst/>
                <a:latin typeface="Times New Roman"/>
                <a:ea typeface="Calibri"/>
                <a:cs typeface="Times New Roman"/>
              </a:rPr>
              <a:t>platinoids</a:t>
            </a:r>
            <a:r>
              <a:rPr lang="en-US" b="1" dirty="0" smtClean="0">
                <a:effectLst/>
                <a:latin typeface="Times New Roman"/>
                <a:ea typeface="Calibri"/>
                <a:cs typeface="Times New Roman"/>
              </a:rPr>
              <a:t> </a:t>
            </a:r>
            <a:r>
              <a:rPr lang="en-US" dirty="0" smtClean="0">
                <a:effectLst/>
                <a:latin typeface="Times New Roman"/>
                <a:ea typeface="Calibri"/>
                <a:cs typeface="Times New Roman"/>
              </a:rPr>
              <a:t>genetically differentiated with intrusive of </a:t>
            </a:r>
            <a:r>
              <a:rPr lang="en-US" dirty="0" err="1" smtClean="0">
                <a:effectLst/>
                <a:latin typeface="Times New Roman"/>
                <a:ea typeface="Calibri"/>
                <a:cs typeface="Times New Roman"/>
              </a:rPr>
              <a:t>ultramafit</a:t>
            </a:r>
            <a:r>
              <a:rPr lang="en-US" dirty="0" smtClean="0">
                <a:effectLst/>
                <a:latin typeface="Times New Roman"/>
                <a:ea typeface="Calibri"/>
                <a:cs typeface="Times New Roman"/>
              </a:rPr>
              <a:t>. Standards of world value are </a:t>
            </a:r>
            <a:r>
              <a:rPr lang="en-US" dirty="0" err="1" smtClean="0">
                <a:effectLst/>
                <a:latin typeface="Times New Roman"/>
                <a:ea typeface="Calibri"/>
                <a:cs typeface="Times New Roman"/>
              </a:rPr>
              <a:t>Bushveld</a:t>
            </a:r>
            <a:r>
              <a:rPr lang="en-US" dirty="0" smtClean="0">
                <a:effectLst/>
                <a:latin typeface="Times New Roman"/>
                <a:ea typeface="Calibri"/>
                <a:cs typeface="Times New Roman"/>
              </a:rPr>
              <a:t> in South Africa, </a:t>
            </a:r>
            <a:r>
              <a:rPr lang="en-US" dirty="0" err="1" smtClean="0">
                <a:effectLst/>
                <a:latin typeface="Times New Roman"/>
                <a:ea typeface="Calibri"/>
                <a:cs typeface="Times New Roman"/>
              </a:rPr>
              <a:t>Sadberi</a:t>
            </a:r>
            <a:r>
              <a:rPr lang="en-US" dirty="0" smtClean="0">
                <a:effectLst/>
                <a:latin typeface="Times New Roman"/>
                <a:ea typeface="Calibri"/>
                <a:cs typeface="Times New Roman"/>
              </a:rPr>
              <a:t> in Canada, Norilsk in Russian. Representative object in the Central Asian region is the deposit of  </a:t>
            </a:r>
            <a:r>
              <a:rPr lang="en-US" dirty="0" err="1" smtClean="0">
                <a:effectLst/>
                <a:latin typeface="Times New Roman"/>
                <a:ea typeface="Calibri"/>
                <a:cs typeface="Times New Roman"/>
              </a:rPr>
              <a:t>Kalatong</a:t>
            </a:r>
            <a:r>
              <a:rPr lang="en-US" dirty="0" smtClean="0">
                <a:effectLst/>
                <a:latin typeface="Times New Roman"/>
                <a:ea typeface="Calibri"/>
                <a:cs typeface="Times New Roman"/>
              </a:rPr>
              <a:t>, located on Chinese territory of South-west Altai.</a:t>
            </a:r>
            <a:endParaRPr lang="ru-RU" sz="2400" dirty="0">
              <a:ea typeface="Calibri"/>
              <a:cs typeface="Times New Roman"/>
            </a:endParaRPr>
          </a:p>
          <a:p>
            <a:pPr>
              <a:lnSpc>
                <a:spcPct val="115000"/>
              </a:lnSpc>
              <a:spcAft>
                <a:spcPts val="1000"/>
              </a:spcAft>
            </a:pPr>
            <a:r>
              <a:rPr lang="en-US" dirty="0" smtClean="0">
                <a:effectLst/>
                <a:latin typeface="Times New Roman"/>
                <a:ea typeface="Calibri"/>
                <a:cs typeface="Times New Roman"/>
              </a:rPr>
              <a:t>As the world continues to develop and advance with new technologies, the need for natural resources increases in concert. Nickel, copper, and platinum-group  elements  (PGEs) are but a few of the critical materials that are in demand the world over.</a:t>
            </a:r>
            <a:endParaRPr lang="ru-RU" sz="2400" dirty="0">
              <a:ea typeface="Calibri"/>
              <a:cs typeface="Times New Roman"/>
            </a:endParaRPr>
          </a:p>
          <a:p>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293096"/>
            <a:ext cx="6480720" cy="2332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731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222222"/>
                </a:solidFill>
                <a:effectLst/>
                <a:latin typeface="Times New Roman"/>
                <a:ea typeface="Calibri"/>
              </a:rPr>
              <a:t>1) Layered mafic intrusion</a:t>
            </a:r>
            <a:endParaRPr lang="ru-RU" dirty="0"/>
          </a:p>
        </p:txBody>
      </p:sp>
      <p:sp>
        <p:nvSpPr>
          <p:cNvPr id="3" name="Объект 2"/>
          <p:cNvSpPr>
            <a:spLocks noGrp="1"/>
          </p:cNvSpPr>
          <p:nvPr>
            <p:ph idx="1"/>
          </p:nvPr>
        </p:nvSpPr>
        <p:spPr>
          <a:xfrm>
            <a:off x="457200" y="1600200"/>
            <a:ext cx="8363272" cy="4781128"/>
          </a:xfrm>
        </p:spPr>
        <p:txBody>
          <a:bodyPr>
            <a:normAutofit fontScale="85000" lnSpcReduction="20000"/>
          </a:bodyPr>
          <a:lstStyle/>
          <a:p>
            <a:r>
              <a:rPr lang="en-US" dirty="0" smtClean="0"/>
              <a:t>A layered intrusion is a large sill-like body of igneous rock which exhibits vertical layering or differences in composition and texture. These intrusions can be many </a:t>
            </a:r>
            <a:r>
              <a:rPr lang="en-US" dirty="0" smtClean="0"/>
              <a:t>kilometers </a:t>
            </a:r>
            <a:r>
              <a:rPr lang="en-US" dirty="0" smtClean="0"/>
              <a:t>in area covering from around 100 km2 to over 50,000 km2 and several hundred </a:t>
            </a:r>
            <a:r>
              <a:rPr lang="en-US" dirty="0" smtClean="0"/>
              <a:t>meters </a:t>
            </a:r>
            <a:r>
              <a:rPr lang="en-US" dirty="0" smtClean="0"/>
              <a:t>to over a </a:t>
            </a:r>
            <a:r>
              <a:rPr lang="en-US" dirty="0" smtClean="0"/>
              <a:t>kilometer </a:t>
            </a:r>
            <a:r>
              <a:rPr lang="en-US" dirty="0" smtClean="0"/>
              <a:t>in thickness. While most layered intrusions are </a:t>
            </a:r>
            <a:r>
              <a:rPr lang="en-US" dirty="0" err="1" smtClean="0"/>
              <a:t>Archean</a:t>
            </a:r>
            <a:r>
              <a:rPr lang="en-US" dirty="0" smtClean="0"/>
              <a:t> to Proterozoic in age (for example, the </a:t>
            </a:r>
            <a:r>
              <a:rPr lang="en-US" dirty="0" err="1" smtClean="0"/>
              <a:t>Paleoproterozoic</a:t>
            </a:r>
            <a:r>
              <a:rPr lang="en-US" dirty="0" smtClean="0"/>
              <a:t> </a:t>
            </a:r>
            <a:r>
              <a:rPr lang="en-US" dirty="0" err="1" smtClean="0"/>
              <a:t>Bushveld</a:t>
            </a:r>
            <a:r>
              <a:rPr lang="en-US" dirty="0" smtClean="0"/>
              <a:t> complex), they may be any age such as the Cenozoic </a:t>
            </a:r>
            <a:r>
              <a:rPr lang="en-US" dirty="0" err="1" smtClean="0"/>
              <a:t>Skaergaard</a:t>
            </a:r>
            <a:r>
              <a:rPr lang="en-US" dirty="0" smtClean="0"/>
              <a:t> intrusion of east Greenland or the Rum layered intrusion in Scotland. Although most are ultramafic to mafic in composition, the </a:t>
            </a:r>
            <a:r>
              <a:rPr lang="en-US" dirty="0" err="1" smtClean="0"/>
              <a:t>Ilimaussaq</a:t>
            </a:r>
            <a:r>
              <a:rPr lang="en-US" dirty="0" smtClean="0"/>
              <a:t> intrusive complex of Greenland is an </a:t>
            </a:r>
            <a:r>
              <a:rPr lang="en-US" dirty="0" err="1" smtClean="0"/>
              <a:t>alkalic</a:t>
            </a:r>
            <a:r>
              <a:rPr lang="en-US" dirty="0" smtClean="0"/>
              <a:t> intrusion.</a:t>
            </a:r>
            <a:endParaRPr lang="ru-RU" dirty="0"/>
          </a:p>
        </p:txBody>
      </p:sp>
    </p:spTree>
    <p:extLst>
      <p:ext uri="{BB962C8B-B14F-4D97-AF65-F5344CB8AC3E}">
        <p14:creationId xmlns:p14="http://schemas.microsoft.com/office/powerpoint/2010/main" val="3242222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764704"/>
            <a:ext cx="4647456"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0" y="404664"/>
            <a:ext cx="4644008" cy="6264696"/>
          </a:xfrm>
        </p:spPr>
        <p:txBody>
          <a:bodyPr>
            <a:normAutofit fontScale="85000" lnSpcReduction="20000"/>
          </a:bodyPr>
          <a:lstStyle/>
          <a:p>
            <a:r>
              <a:rPr lang="en-US" dirty="0" smtClean="0"/>
              <a:t>Ideally, the stratigraphic sequence of an ultramafic-mafic intrusive complex consists of ultramafic </a:t>
            </a:r>
            <a:r>
              <a:rPr lang="en-US" dirty="0" err="1" smtClean="0"/>
              <a:t>peridotites</a:t>
            </a:r>
            <a:r>
              <a:rPr lang="en-US" dirty="0" smtClean="0"/>
              <a:t> and </a:t>
            </a:r>
            <a:r>
              <a:rPr lang="en-US" dirty="0" err="1" smtClean="0"/>
              <a:t>pyroxenites</a:t>
            </a:r>
            <a:r>
              <a:rPr lang="ru-RU" dirty="0" smtClean="0"/>
              <a:t> </a:t>
            </a:r>
            <a:r>
              <a:rPr lang="en-US" dirty="0" smtClean="0"/>
              <a:t>with </a:t>
            </a:r>
            <a:r>
              <a:rPr lang="en-US" dirty="0" smtClean="0"/>
              <a:t>associated </a:t>
            </a:r>
            <a:r>
              <a:rPr lang="en-US" dirty="0" err="1" smtClean="0"/>
              <a:t>chromitite</a:t>
            </a:r>
            <a:r>
              <a:rPr lang="en-US" dirty="0" smtClean="0"/>
              <a:t> layers toward the base with more mafic </a:t>
            </a:r>
            <a:r>
              <a:rPr lang="en-US" dirty="0" err="1" smtClean="0"/>
              <a:t>norites</a:t>
            </a:r>
            <a:r>
              <a:rPr lang="en-US" dirty="0" smtClean="0"/>
              <a:t>, </a:t>
            </a:r>
            <a:r>
              <a:rPr lang="en-US" dirty="0" err="1" smtClean="0"/>
              <a:t>gabbros</a:t>
            </a:r>
            <a:r>
              <a:rPr lang="en-US" dirty="0" smtClean="0"/>
              <a:t> and </a:t>
            </a:r>
            <a:r>
              <a:rPr lang="en-US" dirty="0" err="1" smtClean="0"/>
              <a:t>anorthosites</a:t>
            </a:r>
            <a:r>
              <a:rPr lang="en-US" dirty="0" smtClean="0"/>
              <a:t> in the upper layers. Some include diorite, and granophyre near the top of the bodies. </a:t>
            </a:r>
            <a:r>
              <a:rPr lang="en-US" dirty="0" err="1" smtClean="0"/>
              <a:t>Orebodies</a:t>
            </a:r>
            <a:r>
              <a:rPr lang="en-US" dirty="0" smtClean="0"/>
              <a:t> of platinum group elements, chromite, magnetite, and </a:t>
            </a:r>
            <a:r>
              <a:rPr lang="en-US" dirty="0" err="1" smtClean="0"/>
              <a:t>ilmenite</a:t>
            </a:r>
            <a:r>
              <a:rPr lang="en-US" dirty="0" smtClean="0"/>
              <a:t> are often associated with these rare intrusions.</a:t>
            </a:r>
            <a:endParaRPr lang="ru-RU" dirty="0"/>
          </a:p>
        </p:txBody>
      </p:sp>
    </p:spTree>
    <p:extLst>
      <p:ext uri="{BB962C8B-B14F-4D97-AF65-F5344CB8AC3E}">
        <p14:creationId xmlns:p14="http://schemas.microsoft.com/office/powerpoint/2010/main" val="2812531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3200" b="1" dirty="0">
                <a:solidFill>
                  <a:prstClr val="black"/>
                </a:solidFill>
                <a:latin typeface="Times New Roman"/>
                <a:ea typeface="Calibri"/>
                <a:cs typeface="+mn-cs"/>
              </a:rPr>
              <a:t>The </a:t>
            </a:r>
            <a:r>
              <a:rPr lang="en-US" sz="3200" b="1" dirty="0" err="1">
                <a:solidFill>
                  <a:prstClr val="black"/>
                </a:solidFill>
                <a:latin typeface="Times New Roman"/>
                <a:ea typeface="Calibri"/>
                <a:cs typeface="+mn-cs"/>
              </a:rPr>
              <a:t>Bushveld</a:t>
            </a:r>
            <a:r>
              <a:rPr lang="en-US" sz="3200" b="1" dirty="0">
                <a:solidFill>
                  <a:prstClr val="black"/>
                </a:solidFill>
                <a:latin typeface="Times New Roman"/>
                <a:ea typeface="Calibri"/>
                <a:cs typeface="+mn-cs"/>
              </a:rPr>
              <a:t> Igneous Complex</a:t>
            </a:r>
            <a:endParaRPr lang="ru-RU" dirty="0"/>
          </a:p>
        </p:txBody>
      </p:sp>
      <p:sp>
        <p:nvSpPr>
          <p:cNvPr id="3" name="Объект 2"/>
          <p:cNvSpPr>
            <a:spLocks noGrp="1"/>
          </p:cNvSpPr>
          <p:nvPr>
            <p:ph idx="1"/>
          </p:nvPr>
        </p:nvSpPr>
        <p:spPr>
          <a:xfrm>
            <a:off x="323528" y="1196752"/>
            <a:ext cx="8363272" cy="5400600"/>
          </a:xfrm>
        </p:spPr>
        <p:txBody>
          <a:bodyPr>
            <a:normAutofit fontScale="70000" lnSpcReduction="20000"/>
          </a:bodyPr>
          <a:lstStyle/>
          <a:p>
            <a:r>
              <a:rPr lang="en-US" b="1" dirty="0" smtClean="0">
                <a:effectLst/>
                <a:latin typeface="Times New Roman"/>
                <a:ea typeface="Calibri"/>
              </a:rPr>
              <a:t>The </a:t>
            </a:r>
            <a:r>
              <a:rPr lang="en-US" b="1" dirty="0" err="1" smtClean="0">
                <a:effectLst/>
                <a:latin typeface="Times New Roman"/>
                <a:ea typeface="Calibri"/>
              </a:rPr>
              <a:t>Bushveld</a:t>
            </a:r>
            <a:r>
              <a:rPr lang="en-US" b="1" dirty="0" smtClean="0">
                <a:effectLst/>
                <a:latin typeface="Times New Roman"/>
                <a:ea typeface="Calibri"/>
              </a:rPr>
              <a:t> Igneous Complex</a:t>
            </a:r>
            <a:r>
              <a:rPr lang="en-US" dirty="0" smtClean="0">
                <a:effectLst/>
                <a:latin typeface="Times New Roman"/>
                <a:ea typeface="Calibri"/>
              </a:rPr>
              <a:t> covers a pear-shaped area in the central Transvaal. It is divided into an eastern and western lobe, with a further northern extension.</a:t>
            </a:r>
          </a:p>
          <a:p>
            <a:r>
              <a:rPr lang="en-US" dirty="0" smtClean="0">
                <a:effectLst/>
                <a:latin typeface="Times New Roman"/>
                <a:ea typeface="Calibri"/>
              </a:rPr>
              <a:t>The complex varies in thickness, in places reaching 9 kilometers (5.6 mi) thick.</a:t>
            </a:r>
          </a:p>
          <a:p>
            <a:pPr indent="450215" algn="just">
              <a:lnSpc>
                <a:spcPct val="115000"/>
              </a:lnSpc>
              <a:spcAft>
                <a:spcPts val="0"/>
              </a:spcAft>
            </a:pPr>
            <a:r>
              <a:rPr lang="en-US" dirty="0" smtClean="0">
                <a:effectLst/>
                <a:latin typeface="Times New Roman"/>
                <a:ea typeface="Calibri"/>
                <a:cs typeface="Times New Roman"/>
              </a:rPr>
              <a:t>The </a:t>
            </a:r>
            <a:r>
              <a:rPr lang="en-US" dirty="0" err="1" smtClean="0">
                <a:effectLst/>
                <a:latin typeface="Times New Roman"/>
                <a:ea typeface="Calibri"/>
                <a:cs typeface="Times New Roman"/>
              </a:rPr>
              <a:t>orebodies</a:t>
            </a:r>
            <a:r>
              <a:rPr lang="en-US" dirty="0" smtClean="0">
                <a:effectLst/>
                <a:latin typeface="Times New Roman"/>
                <a:ea typeface="Calibri"/>
                <a:cs typeface="Times New Roman"/>
              </a:rPr>
              <a:t> within the complex include the UG2 (Upper Group 2) reef containing up to 43.5% chromite, and the platinum-bearing horizons </a:t>
            </a:r>
            <a:r>
              <a:rPr lang="en-US" dirty="0" err="1" smtClean="0">
                <a:effectLst/>
                <a:latin typeface="Times New Roman"/>
                <a:ea typeface="Calibri"/>
                <a:cs typeface="Times New Roman"/>
              </a:rPr>
              <a:t>Merensky</a:t>
            </a:r>
            <a:r>
              <a:rPr lang="en-US" dirty="0" smtClean="0">
                <a:effectLst/>
                <a:latin typeface="Times New Roman"/>
                <a:ea typeface="Calibri"/>
                <a:cs typeface="Times New Roman"/>
              </a:rPr>
              <a:t> Reef and Plat Reef. The </a:t>
            </a:r>
            <a:r>
              <a:rPr lang="en-US" dirty="0" err="1" smtClean="0">
                <a:effectLst/>
                <a:latin typeface="Times New Roman"/>
                <a:ea typeface="Calibri"/>
                <a:cs typeface="Times New Roman"/>
              </a:rPr>
              <a:t>Merensky</a:t>
            </a:r>
            <a:r>
              <a:rPr lang="en-US" dirty="0" smtClean="0">
                <a:effectLst/>
                <a:latin typeface="Times New Roman"/>
                <a:ea typeface="Calibri"/>
                <a:cs typeface="Times New Roman"/>
              </a:rPr>
              <a:t> Reef varies from 30 to 90 cm in thickness. It is a </a:t>
            </a:r>
            <a:r>
              <a:rPr lang="en-US" dirty="0" err="1" smtClean="0">
                <a:effectLst/>
                <a:latin typeface="Times New Roman"/>
                <a:ea typeface="Calibri"/>
                <a:cs typeface="Times New Roman"/>
              </a:rPr>
              <a:t>norite</a:t>
            </a:r>
            <a:r>
              <a:rPr lang="en-US" dirty="0" smtClean="0">
                <a:effectLst/>
                <a:latin typeface="Times New Roman"/>
                <a:ea typeface="Calibri"/>
                <a:cs typeface="Times New Roman"/>
              </a:rPr>
              <a:t> with extensive </a:t>
            </a:r>
            <a:r>
              <a:rPr lang="en-US" dirty="0" err="1" smtClean="0">
                <a:effectLst/>
                <a:latin typeface="Times New Roman"/>
                <a:ea typeface="Calibri"/>
                <a:cs typeface="Times New Roman"/>
              </a:rPr>
              <a:t>chromitite</a:t>
            </a:r>
            <a:r>
              <a:rPr lang="en-US" dirty="0" smtClean="0">
                <a:effectLst/>
                <a:latin typeface="Times New Roman"/>
                <a:ea typeface="Calibri"/>
                <a:cs typeface="Times New Roman"/>
              </a:rPr>
              <a:t> and sulfide layers or zones containing the ore.</a:t>
            </a:r>
            <a:endParaRPr lang="ru-RU" sz="2400" dirty="0">
              <a:ea typeface="Calibri"/>
              <a:cs typeface="Times New Roman"/>
            </a:endParaRPr>
          </a:p>
          <a:p>
            <a:r>
              <a:rPr lang="en-US" dirty="0" smtClean="0">
                <a:effectLst/>
                <a:latin typeface="Times New Roman"/>
                <a:ea typeface="Calibri"/>
              </a:rPr>
              <a:t>The Reef contains an average of 10 ppm platinum group metals in </a:t>
            </a:r>
            <a:r>
              <a:rPr lang="en-US" dirty="0" err="1" smtClean="0">
                <a:effectLst/>
                <a:latin typeface="Times New Roman"/>
                <a:ea typeface="Calibri"/>
              </a:rPr>
              <a:t>pyrrhotite</a:t>
            </a:r>
            <a:r>
              <a:rPr lang="en-US" dirty="0" smtClean="0">
                <a:effectLst/>
                <a:latin typeface="Times New Roman"/>
                <a:ea typeface="Calibri"/>
              </a:rPr>
              <a:t>, </a:t>
            </a:r>
            <a:r>
              <a:rPr lang="en-US" dirty="0" err="1" smtClean="0">
                <a:effectLst/>
                <a:latin typeface="Times New Roman"/>
                <a:ea typeface="Calibri"/>
              </a:rPr>
              <a:t>pentlandite</a:t>
            </a:r>
            <a:r>
              <a:rPr lang="en-US" dirty="0" smtClean="0">
                <a:effectLst/>
                <a:latin typeface="Times New Roman"/>
                <a:ea typeface="Calibri"/>
              </a:rPr>
              <a:t>, and pyrite as well as in rare platinum group minerals and alloys. The </a:t>
            </a:r>
            <a:r>
              <a:rPr lang="en-US" dirty="0" err="1" smtClean="0">
                <a:effectLst/>
                <a:latin typeface="Times New Roman"/>
                <a:ea typeface="Calibri"/>
              </a:rPr>
              <a:t>Merensky</a:t>
            </a:r>
            <a:r>
              <a:rPr lang="en-US" dirty="0" smtClean="0">
                <a:effectLst/>
                <a:latin typeface="Times New Roman"/>
                <a:ea typeface="Calibri"/>
              </a:rPr>
              <a:t> and UG-2 reefs contain approximately 90% of the world's known PGM reserves. About 80% of the platinum and 20% of the palladium mined each year are produced from these horizons</a:t>
            </a:r>
            <a:endParaRPr lang="ru-RU" dirty="0"/>
          </a:p>
        </p:txBody>
      </p:sp>
    </p:spTree>
    <p:extLst>
      <p:ext uri="{BB962C8B-B14F-4D97-AF65-F5344CB8AC3E}">
        <p14:creationId xmlns:p14="http://schemas.microsoft.com/office/powerpoint/2010/main" val="804702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The </a:t>
            </a:r>
            <a:r>
              <a:rPr lang="en-US" dirty="0" err="1" smtClean="0"/>
              <a:t>Bushveld</a:t>
            </a:r>
            <a:r>
              <a:rPr lang="en-US" dirty="0" smtClean="0"/>
              <a:t> Igneous Complex</a:t>
            </a:r>
            <a:endParaRPr lang="ru-RU"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124744"/>
            <a:ext cx="8455540" cy="5112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7810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2925"/>
            <a:ext cx="9201150" cy="577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1343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Gabbro-</a:t>
            </a:r>
            <a:r>
              <a:rPr lang="en-US" dirty="0" err="1" smtClean="0"/>
              <a:t>norites</a:t>
            </a:r>
            <a:endParaRPr lang="ru-RU"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124744"/>
            <a:ext cx="3346994" cy="2932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7" y="2132856"/>
            <a:ext cx="5001649"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0" y="566124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Chromite seam in </a:t>
            </a:r>
            <a:r>
              <a:rPr lang="en-US" dirty="0" err="1" smtClean="0"/>
              <a:t>anorthosites</a:t>
            </a:r>
            <a:endParaRPr lang="ru-RU" dirty="0"/>
          </a:p>
        </p:txBody>
      </p:sp>
    </p:spTree>
    <p:extLst>
      <p:ext uri="{BB962C8B-B14F-4D97-AF65-F5344CB8AC3E}">
        <p14:creationId xmlns:p14="http://schemas.microsoft.com/office/powerpoint/2010/main" val="1953052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effectLst/>
                <a:latin typeface="Times New Roman"/>
                <a:ea typeface="Calibri"/>
              </a:rPr>
              <a:t>2. Mafic intrusion related to flood basalt</a:t>
            </a:r>
            <a:endParaRPr lang="ru-RU" dirty="0"/>
          </a:p>
        </p:txBody>
      </p:sp>
      <p:sp>
        <p:nvSpPr>
          <p:cNvPr id="3" name="Объект 2"/>
          <p:cNvSpPr>
            <a:spLocks noGrp="1"/>
          </p:cNvSpPr>
          <p:nvPr>
            <p:ph idx="1"/>
          </p:nvPr>
        </p:nvSpPr>
        <p:spPr>
          <a:xfrm>
            <a:off x="0" y="836712"/>
            <a:ext cx="4355976" cy="6021288"/>
          </a:xfrm>
        </p:spPr>
        <p:txBody>
          <a:bodyPr>
            <a:normAutofit fontScale="62500" lnSpcReduction="20000"/>
          </a:bodyPr>
          <a:lstStyle/>
          <a:p>
            <a:r>
              <a:rPr lang="en-US" dirty="0" smtClean="0"/>
              <a:t>A flood basalt is the result of a giant volcanic eruption or series of eruptions that coats large stretches of land or the ocean floor with basalt lava. Flood basalt provinces such as the Deccan Traps of India are often called traps, after the Swedish word </a:t>
            </a:r>
            <a:r>
              <a:rPr lang="en-US" dirty="0" err="1" smtClean="0"/>
              <a:t>trappa</a:t>
            </a:r>
            <a:r>
              <a:rPr lang="en-US" dirty="0" smtClean="0"/>
              <a:t> (meaning "stairs"), due to the characteristic </a:t>
            </a:r>
            <a:r>
              <a:rPr lang="en-US" dirty="0" err="1" smtClean="0"/>
              <a:t>stairstep</a:t>
            </a:r>
            <a:r>
              <a:rPr lang="en-US" dirty="0" smtClean="0"/>
              <a:t> geomorphology of many associated landscapes. </a:t>
            </a:r>
            <a:r>
              <a:rPr lang="en-US" dirty="0" err="1" smtClean="0"/>
              <a:t>Rampino</a:t>
            </a:r>
            <a:r>
              <a:rPr lang="en-US" dirty="0" smtClean="0"/>
              <a:t> and </a:t>
            </a:r>
            <a:r>
              <a:rPr lang="en-US" dirty="0" err="1" smtClean="0"/>
              <a:t>Stothers</a:t>
            </a:r>
            <a:r>
              <a:rPr lang="en-US" dirty="0" smtClean="0"/>
              <a:t> (1988) cite eleven distinct flood basalt episodes occurring in the past 250 million years, creating large volcanic provinces, plateaus, and mountain ranges.[1] However, more have been recognized such as the large </a:t>
            </a:r>
            <a:r>
              <a:rPr lang="en-US" dirty="0" err="1" smtClean="0"/>
              <a:t>Ontong</a:t>
            </a:r>
            <a:r>
              <a:rPr lang="en-US" dirty="0" smtClean="0"/>
              <a:t> Java Plateau,[2] and the </a:t>
            </a:r>
            <a:r>
              <a:rPr lang="en-US" dirty="0" err="1" smtClean="0"/>
              <a:t>Chilcotin</a:t>
            </a:r>
            <a:r>
              <a:rPr lang="en-US" dirty="0" smtClean="0"/>
              <a:t> Group, though the latter may be linked to the Columbia River Basalt Group. Large igneous provinces have been connected to five mass extinction events, and may be associated with bolide impacts. </a:t>
            </a:r>
          </a:p>
          <a:p>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412776"/>
            <a:ext cx="4404489" cy="2643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221088"/>
            <a:ext cx="4404489" cy="2440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5032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48680"/>
            <a:ext cx="8424936"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2458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632319"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1" y="116632"/>
            <a:ext cx="3351645"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6723" y="1371667"/>
            <a:ext cx="45720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6509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8568952" cy="4248472"/>
          </a:xfrm>
        </p:spPr>
        <p:txBody>
          <a:bodyPr>
            <a:normAutofit fontScale="85000" lnSpcReduction="20000"/>
          </a:bodyPr>
          <a:lstStyle/>
          <a:p>
            <a:r>
              <a:rPr lang="en-US" dirty="0" smtClean="0"/>
              <a:t>Flood basalts have </a:t>
            </a:r>
            <a:r>
              <a:rPr lang="en-US" dirty="0" err="1" smtClean="0"/>
              <a:t>tholeiite</a:t>
            </a:r>
            <a:r>
              <a:rPr lang="en-US" dirty="0" smtClean="0"/>
              <a:t> and olivine compositions (according to the classification of Yoder and Tilley). The composition of the basalts from the Paraná is fairly typical of that of flood basalts; it contains </a:t>
            </a:r>
            <a:r>
              <a:rPr lang="en-US" dirty="0" err="1" smtClean="0"/>
              <a:t>phenocrysts</a:t>
            </a:r>
            <a:r>
              <a:rPr lang="en-US" dirty="0" smtClean="0"/>
              <a:t> occupying around 25% of the volume of rock in a fine-grained matrix. These </a:t>
            </a:r>
            <a:r>
              <a:rPr lang="en-US" dirty="0" err="1" smtClean="0"/>
              <a:t>phenocrysts</a:t>
            </a:r>
            <a:r>
              <a:rPr lang="en-US" dirty="0" smtClean="0"/>
              <a:t> are pyroxenes (</a:t>
            </a:r>
            <a:r>
              <a:rPr lang="en-US" dirty="0" err="1" smtClean="0"/>
              <a:t>augite</a:t>
            </a:r>
            <a:r>
              <a:rPr lang="en-US" dirty="0" smtClean="0"/>
              <a:t> and </a:t>
            </a:r>
            <a:r>
              <a:rPr lang="en-US" dirty="0" err="1" smtClean="0"/>
              <a:t>pigeonite</a:t>
            </a:r>
            <a:r>
              <a:rPr lang="en-US" dirty="0" smtClean="0"/>
              <a:t>), plagioclases, opaque crystals such as titanium rich magnetite or </a:t>
            </a:r>
            <a:r>
              <a:rPr lang="en-US" dirty="0" err="1" smtClean="0"/>
              <a:t>ilmenite</a:t>
            </a:r>
            <a:r>
              <a:rPr lang="en-US" dirty="0" smtClean="0"/>
              <a:t>, and occasionally some olivine. Sometimes more differentiated volcanic products such as </a:t>
            </a:r>
            <a:r>
              <a:rPr lang="en-US" dirty="0" err="1" smtClean="0"/>
              <a:t>andesites</a:t>
            </a:r>
            <a:r>
              <a:rPr lang="en-US" dirty="0" smtClean="0"/>
              <a:t>, </a:t>
            </a:r>
            <a:r>
              <a:rPr lang="en-US" dirty="0" err="1" smtClean="0"/>
              <a:t>dacites</a:t>
            </a:r>
            <a:r>
              <a:rPr lang="en-US" dirty="0" smtClean="0"/>
              <a:t> and </a:t>
            </a:r>
            <a:r>
              <a:rPr lang="en-US" dirty="0" err="1" smtClean="0"/>
              <a:t>rhyodacites</a:t>
            </a:r>
            <a:r>
              <a:rPr lang="en-US" dirty="0" smtClean="0"/>
              <a:t> have been observed, but only in small quantities at the top of former magma chambers.</a:t>
            </a:r>
          </a:p>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4293096"/>
            <a:ext cx="6905625" cy="2564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221578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TotalTime>
  <Words>746</Words>
  <Application>Microsoft Office PowerPoint</Application>
  <PresentationFormat>Экран (4:3)</PresentationFormat>
  <Paragraphs>18</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Copper-nickel type with Au, Ag and platinoids deposites</vt:lpstr>
      <vt:lpstr>Презентация PowerPoint</vt:lpstr>
      <vt:lpstr>1) Layered mafic intrusion</vt:lpstr>
      <vt:lpstr>Презентация PowerPoint</vt:lpstr>
      <vt:lpstr>The Bushveld Igneous Complex</vt:lpstr>
      <vt:lpstr>The Bushveld Igneous Complex</vt:lpstr>
      <vt:lpstr>Презентация PowerPoint</vt:lpstr>
      <vt:lpstr>Gabbro-norites</vt:lpstr>
      <vt:lpstr>2. Mafic intrusion related to flood basalt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Copper-nickel type with Au, Ag and platinoids deposites</dc:title>
  <dc:creator>Марина Мизерная (Заведующая кафедрой ГиГД)</dc:creator>
  <cp:lastModifiedBy>Марина Мизерная (Заведующая кафедрой ГиГД)</cp:lastModifiedBy>
  <cp:revision>8</cp:revision>
  <dcterms:created xsi:type="dcterms:W3CDTF">2017-11-03T09:00:13Z</dcterms:created>
  <dcterms:modified xsi:type="dcterms:W3CDTF">2017-11-06T05:38:23Z</dcterms:modified>
</cp:coreProperties>
</file>